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17"/>
  </p:handoutMasterIdLst>
  <p:sldIdLst>
    <p:sldId id="290" r:id="rId2"/>
    <p:sldId id="335" r:id="rId3"/>
    <p:sldId id="374" r:id="rId4"/>
    <p:sldId id="336" r:id="rId5"/>
    <p:sldId id="337" r:id="rId6"/>
    <p:sldId id="262" r:id="rId7"/>
    <p:sldId id="358" r:id="rId8"/>
    <p:sldId id="375" r:id="rId9"/>
    <p:sldId id="359" r:id="rId10"/>
    <p:sldId id="360" r:id="rId11"/>
    <p:sldId id="376" r:id="rId12"/>
    <p:sldId id="377" r:id="rId13"/>
    <p:sldId id="378" r:id="rId14"/>
    <p:sldId id="271" r:id="rId15"/>
    <p:sldId id="274" r:id="rId1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">
          <p15:clr>
            <a:srgbClr val="A4A3A4"/>
          </p15:clr>
        </p15:guide>
        <p15:guide id="2" orient="horz" pos="1564">
          <p15:clr>
            <a:srgbClr val="A4A3A4"/>
          </p15:clr>
        </p15:guide>
        <p15:guide id="3" orient="horz" pos="3125">
          <p15:clr>
            <a:srgbClr val="A4A3A4"/>
          </p15:clr>
        </p15:guide>
        <p15:guide id="4" orient="horz" pos="1735">
          <p15:clr>
            <a:srgbClr val="A4A3A4"/>
          </p15:clr>
        </p15:guide>
        <p15:guide id="5" pos="2880">
          <p15:clr>
            <a:srgbClr val="A4A3A4"/>
          </p15:clr>
        </p15:guide>
        <p15:guide id="6" pos="263">
          <p15:clr>
            <a:srgbClr val="A4A3A4"/>
          </p15:clr>
        </p15:guide>
        <p15:guide id="7" pos="54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134"/>
    <a:srgbClr val="FEC160"/>
    <a:srgbClr val="0590BB"/>
    <a:srgbClr val="F53DB8"/>
    <a:srgbClr val="FF7862"/>
    <a:srgbClr val="FF5033"/>
    <a:srgbClr val="9F03B9"/>
    <a:srgbClr val="F7F5FA"/>
    <a:srgbClr val="B28743"/>
    <a:srgbClr val="929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 autoAdjust="0"/>
    <p:restoredTop sz="98186" autoAdjust="0"/>
  </p:normalViewPr>
  <p:slideViewPr>
    <p:cSldViewPr snapToGrid="0" showGuides="1">
      <p:cViewPr varScale="1">
        <p:scale>
          <a:sx n="112" d="100"/>
          <a:sy n="112" d="100"/>
        </p:scale>
        <p:origin x="1079" y="73"/>
      </p:cViewPr>
      <p:guideLst>
        <p:guide orient="horz" pos="105"/>
        <p:guide orient="horz" pos="1564"/>
        <p:guide orient="horz" pos="3125"/>
        <p:guide orient="horz" pos="1735"/>
        <p:guide pos="2880"/>
        <p:guide pos="263"/>
        <p:guide pos="54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9D10-E8FB-4D02-840A-71DC6B10B07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13031-F953-48DA-BD81-EFC398A6DE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1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1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9AF5-EF36-4F21-887F-7A877F93772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26" tIns="45712" rIns="91426" bIns="4571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26" tIns="45712" rIns="91426" bIns="4571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59AF5-EF36-4F21-887F-7A877F937721}" type="datetimeFigureOut">
              <a:rPr lang="zh-CN" altLang="en-US" smtClean="0"/>
              <a:t>2019/6/13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26" tIns="45712" rIns="91426" bIns="45712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B4AC-B2A5-48F4-A5C5-DC31374EF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693"/>
            <a:ext cx="9140693" cy="5141640"/>
          </a:xfrm>
          <a:prstGeom prst="rect">
            <a:avLst/>
          </a:prstGeom>
        </p:spPr>
      </p:pic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6940550" y="3190240"/>
            <a:ext cx="1702435" cy="3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对联项目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</p:txBody>
      </p:sp>
      <p:sp>
        <p:nvSpPr>
          <p:cNvPr id="6" name="文本框 8"/>
          <p:cNvSpPr txBox="1">
            <a:spLocks noChangeArrowheads="1"/>
          </p:cNvSpPr>
          <p:nvPr/>
        </p:nvSpPr>
        <p:spPr bwMode="auto">
          <a:xfrm>
            <a:off x="6773940" y="4122019"/>
            <a:ext cx="2012315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汇报人：陈剑波 朱汇盈</a:t>
            </a:r>
          </a:p>
        </p:txBody>
      </p:sp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2442949" y="2240051"/>
            <a:ext cx="6412953" cy="85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平仄平仄平平仄</a:t>
            </a:r>
            <a:endParaRPr lang="zh-CN" altLang="en-US" sz="5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Maksim-The Piano Player-克罗地亚狂想曲-纯音乐-12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727881" y="269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6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587663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996670" y="3127049"/>
            <a:ext cx="2307195" cy="0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5" name="矩形 44"/>
          <p:cNvSpPr/>
          <p:nvPr/>
        </p:nvSpPr>
        <p:spPr>
          <a:xfrm>
            <a:off x="3794760" y="167257"/>
            <a:ext cx="1554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390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4020202020204" pitchFamily="34" charset="0"/>
              </a:rPr>
              <a:t>关键部分源码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4161155" y="627380"/>
            <a:ext cx="822325" cy="46355"/>
            <a:chOff x="6746" y="1123"/>
            <a:chExt cx="1295" cy="73"/>
          </a:xfrm>
        </p:grpSpPr>
        <p:sp>
          <p:nvSpPr>
            <p:cNvPr id="47" name="Rectangle 5"/>
            <p:cNvSpPr/>
            <p:nvPr/>
          </p:nvSpPr>
          <p:spPr>
            <a:xfrm>
              <a:off x="6746" y="1123"/>
              <a:ext cx="322" cy="72"/>
            </a:xfrm>
            <a:prstGeom prst="rect">
              <a:avLst/>
            </a:prstGeom>
            <a:solidFill>
              <a:srgbClr val="1C949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48" name="Rectangle 8"/>
            <p:cNvSpPr/>
            <p:nvPr/>
          </p:nvSpPr>
          <p:spPr>
            <a:xfrm>
              <a:off x="7719" y="1123"/>
              <a:ext cx="322" cy="72"/>
            </a:xfrm>
            <a:prstGeom prst="rect">
              <a:avLst/>
            </a:prstGeom>
            <a:solidFill>
              <a:srgbClr val="F95647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49" name="Rectangle 6"/>
            <p:cNvSpPr/>
            <p:nvPr/>
          </p:nvSpPr>
          <p:spPr>
            <a:xfrm>
              <a:off x="7068" y="1124"/>
              <a:ext cx="322" cy="72"/>
            </a:xfrm>
            <a:prstGeom prst="rect">
              <a:avLst/>
            </a:prstGeom>
            <a:solidFill>
              <a:srgbClr val="7CB55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50" name="Rectangle 7"/>
            <p:cNvSpPr/>
            <p:nvPr/>
          </p:nvSpPr>
          <p:spPr>
            <a:xfrm>
              <a:off x="7392" y="1124"/>
              <a:ext cx="322" cy="72"/>
            </a:xfrm>
            <a:prstGeom prst="rect">
              <a:avLst/>
            </a:prstGeom>
            <a:solidFill>
              <a:srgbClr val="FAC14D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35" y="753745"/>
            <a:ext cx="7162165" cy="4156710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5417820" y="1360805"/>
            <a:ext cx="1515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Main.py</a:t>
            </a:r>
          </a:p>
          <a:p>
            <a:r>
              <a:rPr lang="zh-CN" altLang="en-US"/>
              <a:t>搭建服务器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587663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996670" y="3127049"/>
            <a:ext cx="2307195" cy="0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5" name="矩形 44"/>
          <p:cNvSpPr/>
          <p:nvPr/>
        </p:nvSpPr>
        <p:spPr>
          <a:xfrm>
            <a:off x="3794760" y="167257"/>
            <a:ext cx="1554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390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4020202020204" pitchFamily="34" charset="0"/>
              </a:rPr>
              <a:t>关键部分源码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4161155" y="627380"/>
            <a:ext cx="822325" cy="46355"/>
            <a:chOff x="6746" y="1123"/>
            <a:chExt cx="1295" cy="73"/>
          </a:xfrm>
        </p:grpSpPr>
        <p:sp>
          <p:nvSpPr>
            <p:cNvPr id="47" name="Rectangle 5"/>
            <p:cNvSpPr/>
            <p:nvPr/>
          </p:nvSpPr>
          <p:spPr>
            <a:xfrm>
              <a:off x="6746" y="1123"/>
              <a:ext cx="322" cy="72"/>
            </a:xfrm>
            <a:prstGeom prst="rect">
              <a:avLst/>
            </a:prstGeom>
            <a:solidFill>
              <a:srgbClr val="1C949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48" name="Rectangle 8"/>
            <p:cNvSpPr/>
            <p:nvPr/>
          </p:nvSpPr>
          <p:spPr>
            <a:xfrm>
              <a:off x="7719" y="1123"/>
              <a:ext cx="322" cy="72"/>
            </a:xfrm>
            <a:prstGeom prst="rect">
              <a:avLst/>
            </a:prstGeom>
            <a:solidFill>
              <a:srgbClr val="F95647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49" name="Rectangle 6"/>
            <p:cNvSpPr/>
            <p:nvPr/>
          </p:nvSpPr>
          <p:spPr>
            <a:xfrm>
              <a:off x="7068" y="1124"/>
              <a:ext cx="322" cy="72"/>
            </a:xfrm>
            <a:prstGeom prst="rect">
              <a:avLst/>
            </a:prstGeom>
            <a:solidFill>
              <a:srgbClr val="7CB55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50" name="Rectangle 7"/>
            <p:cNvSpPr/>
            <p:nvPr/>
          </p:nvSpPr>
          <p:spPr>
            <a:xfrm>
              <a:off x="7392" y="1124"/>
              <a:ext cx="322" cy="72"/>
            </a:xfrm>
            <a:prstGeom prst="rect">
              <a:avLst/>
            </a:prstGeom>
            <a:solidFill>
              <a:srgbClr val="FAC14D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" y="627380"/>
            <a:ext cx="3134995" cy="4333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905" y="627380"/>
            <a:ext cx="2385695" cy="1692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65" y="627380"/>
            <a:ext cx="3645535" cy="41287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20745" y="2981325"/>
            <a:ext cx="18713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merge_vocab.py</a:t>
            </a:r>
          </a:p>
          <a:p>
            <a:r>
              <a:rPr lang="zh-CN" altLang="zh-CN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数据格式化及编码、解码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587663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996670" y="3127049"/>
            <a:ext cx="2307195" cy="0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5" name="矩形 44"/>
          <p:cNvSpPr/>
          <p:nvPr/>
        </p:nvSpPr>
        <p:spPr>
          <a:xfrm>
            <a:off x="3794760" y="167257"/>
            <a:ext cx="1554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390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4020202020204" pitchFamily="34" charset="0"/>
              </a:rPr>
              <a:t>关键部分源码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4161155" y="627380"/>
            <a:ext cx="822325" cy="46355"/>
            <a:chOff x="6746" y="1123"/>
            <a:chExt cx="1295" cy="73"/>
          </a:xfrm>
        </p:grpSpPr>
        <p:sp>
          <p:nvSpPr>
            <p:cNvPr id="47" name="Rectangle 5"/>
            <p:cNvSpPr/>
            <p:nvPr/>
          </p:nvSpPr>
          <p:spPr>
            <a:xfrm>
              <a:off x="6746" y="1123"/>
              <a:ext cx="322" cy="72"/>
            </a:xfrm>
            <a:prstGeom prst="rect">
              <a:avLst/>
            </a:prstGeom>
            <a:solidFill>
              <a:srgbClr val="1C949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48" name="Rectangle 8"/>
            <p:cNvSpPr/>
            <p:nvPr/>
          </p:nvSpPr>
          <p:spPr>
            <a:xfrm>
              <a:off x="7719" y="1123"/>
              <a:ext cx="322" cy="72"/>
            </a:xfrm>
            <a:prstGeom prst="rect">
              <a:avLst/>
            </a:prstGeom>
            <a:solidFill>
              <a:srgbClr val="F95647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49" name="Rectangle 6"/>
            <p:cNvSpPr/>
            <p:nvPr/>
          </p:nvSpPr>
          <p:spPr>
            <a:xfrm>
              <a:off x="7068" y="1124"/>
              <a:ext cx="322" cy="72"/>
            </a:xfrm>
            <a:prstGeom prst="rect">
              <a:avLst/>
            </a:prstGeom>
            <a:solidFill>
              <a:srgbClr val="7CB55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50" name="Rectangle 7"/>
            <p:cNvSpPr/>
            <p:nvPr/>
          </p:nvSpPr>
          <p:spPr>
            <a:xfrm>
              <a:off x="7392" y="1124"/>
              <a:ext cx="322" cy="72"/>
            </a:xfrm>
            <a:prstGeom prst="rect">
              <a:avLst/>
            </a:prstGeom>
            <a:solidFill>
              <a:srgbClr val="FAC14D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939800"/>
            <a:ext cx="2286635" cy="184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4880" y="2783840"/>
            <a:ext cx="3656965" cy="203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3585" y="939800"/>
            <a:ext cx="2890520" cy="3625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8225" y="892810"/>
            <a:ext cx="2286635" cy="184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4105" y="2736850"/>
            <a:ext cx="3656965" cy="203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247015" y="1022350"/>
            <a:ext cx="1533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Train.sh</a:t>
            </a:r>
          </a:p>
          <a:p>
            <a:r>
              <a:rPr lang="zh-CN" altLang="en-US"/>
              <a:t>训练数据脚本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587663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996670" y="3127049"/>
            <a:ext cx="2307195" cy="0"/>
          </a:xfrm>
          <a:prstGeom prst="lin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5" name="矩形 44"/>
          <p:cNvSpPr/>
          <p:nvPr/>
        </p:nvSpPr>
        <p:spPr>
          <a:xfrm>
            <a:off x="3794760" y="167257"/>
            <a:ext cx="1554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390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4020202020204" pitchFamily="34" charset="0"/>
              </a:rPr>
              <a:t>关键部分源码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4161155" y="627380"/>
            <a:ext cx="822325" cy="46355"/>
            <a:chOff x="6746" y="1123"/>
            <a:chExt cx="1295" cy="73"/>
          </a:xfrm>
        </p:grpSpPr>
        <p:sp>
          <p:nvSpPr>
            <p:cNvPr id="47" name="Rectangle 5"/>
            <p:cNvSpPr/>
            <p:nvPr/>
          </p:nvSpPr>
          <p:spPr>
            <a:xfrm>
              <a:off x="6746" y="1123"/>
              <a:ext cx="322" cy="72"/>
            </a:xfrm>
            <a:prstGeom prst="rect">
              <a:avLst/>
            </a:prstGeom>
            <a:solidFill>
              <a:srgbClr val="1C949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48" name="Rectangle 8"/>
            <p:cNvSpPr/>
            <p:nvPr/>
          </p:nvSpPr>
          <p:spPr>
            <a:xfrm>
              <a:off x="7719" y="1123"/>
              <a:ext cx="322" cy="72"/>
            </a:xfrm>
            <a:prstGeom prst="rect">
              <a:avLst/>
            </a:prstGeom>
            <a:solidFill>
              <a:srgbClr val="F95647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49" name="Rectangle 6"/>
            <p:cNvSpPr/>
            <p:nvPr/>
          </p:nvSpPr>
          <p:spPr>
            <a:xfrm>
              <a:off x="7068" y="1124"/>
              <a:ext cx="322" cy="72"/>
            </a:xfrm>
            <a:prstGeom prst="rect">
              <a:avLst/>
            </a:prstGeom>
            <a:solidFill>
              <a:srgbClr val="7CB55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50" name="Rectangle 7"/>
            <p:cNvSpPr/>
            <p:nvPr/>
          </p:nvSpPr>
          <p:spPr>
            <a:xfrm>
              <a:off x="7392" y="1124"/>
              <a:ext cx="322" cy="72"/>
            </a:xfrm>
            <a:prstGeom prst="rect">
              <a:avLst/>
            </a:prstGeom>
            <a:solidFill>
              <a:srgbClr val="FAC14D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5417820" y="1360805"/>
            <a:ext cx="15151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deconder.sh</a:t>
            </a:r>
          </a:p>
          <a:p>
            <a:r>
              <a:rPr lang="zh-CN" altLang="en-US" dirty="0"/>
              <a:t>使用模型预测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673100"/>
            <a:ext cx="3895725" cy="4037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92"/>
            <a:ext cx="9144000" cy="5150791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4171215" y="3463897"/>
            <a:ext cx="29749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sp>
        <p:nvSpPr>
          <p:cNvPr id="12" name="文本框 5"/>
          <p:cNvSpPr txBox="1">
            <a:spLocks noChangeArrowheads="1"/>
          </p:cNvSpPr>
          <p:nvPr/>
        </p:nvSpPr>
        <p:spPr bwMode="auto">
          <a:xfrm>
            <a:off x="6782937" y="992658"/>
            <a:ext cx="2361063" cy="317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0" dirty="0">
                <a:solidFill>
                  <a:schemeClr val="bg1"/>
                </a:solidFill>
                <a:latin typeface="Niagara Engraved" pitchFamily="82" charset="0"/>
                <a:ea typeface="微软雅黑" panose="020B0503020204020204" pitchFamily="34" charset="-122"/>
              </a:rPr>
              <a:t>04</a:t>
            </a:r>
            <a:endParaRPr lang="zh-CN" altLang="en-US" sz="20000" dirty="0">
              <a:solidFill>
                <a:schemeClr val="bg1"/>
              </a:solidFill>
              <a:latin typeface="Niagara Engraved" pitchFamily="82" charset="0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2750868" y="3302931"/>
            <a:ext cx="4551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470486" y="4135444"/>
            <a:ext cx="46735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470486" y="4135444"/>
            <a:ext cx="126636" cy="256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" y="2693"/>
            <a:ext cx="9140693" cy="5141640"/>
          </a:xfrm>
          <a:prstGeom prst="rect">
            <a:avLst/>
          </a:prstGeom>
        </p:spPr>
      </p:pic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7410530" y="2947921"/>
            <a:ext cx="308610" cy="3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2442949" y="2240051"/>
            <a:ext cx="6412953" cy="70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 批评指导</a:t>
            </a: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6616745" y="3788515"/>
            <a:ext cx="308610" cy="3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dist">
              <a:buNone/>
            </a:pPr>
            <a:endParaRPr lang="zh-CN" altLang="en-US" sz="1600" cap="all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6940550" y="3190240"/>
            <a:ext cx="1702435" cy="3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对联项目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</p:txBody>
      </p:sp>
      <p:sp>
        <p:nvSpPr>
          <p:cNvPr id="6" name="文本框 8"/>
          <p:cNvSpPr txBox="1">
            <a:spLocks noChangeArrowheads="1"/>
          </p:cNvSpPr>
          <p:nvPr/>
        </p:nvSpPr>
        <p:spPr bwMode="auto">
          <a:xfrm>
            <a:off x="6785370" y="4127099"/>
            <a:ext cx="2012315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汇报人：陈剑波 朱汇盈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87663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4"/>
          <p:cNvSpPr/>
          <p:nvPr/>
        </p:nvSpPr>
        <p:spPr>
          <a:xfrm>
            <a:off x="688893" y="2433955"/>
            <a:ext cx="1539000" cy="81111"/>
          </a:xfrm>
          <a:prstGeom prst="rect">
            <a:avLst/>
          </a:prstGeom>
          <a:solidFill>
            <a:srgbClr val="202F3D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68570" tIns="34287" rIns="68570" bIns="34287" rtlCol="0" anchor="ctr"/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endParaRPr lang="en-US" sz="900" b="0" kern="0">
              <a:solidFill>
                <a:sysClr val="window" lastClr="FFFFFF"/>
              </a:solidFill>
              <a:latin typeface="Roboto" panose="02000000000000000000" pitchFamily="2" charset="0"/>
              <a:ea typeface="Roboto" panose="02000000000000000000" pitchFamily="2" charset="0"/>
              <a:cs typeface="Helvetica Neue"/>
            </a:endParaRPr>
          </a:p>
        </p:txBody>
      </p:sp>
      <p:sp>
        <p:nvSpPr>
          <p:cNvPr id="28" name="Rectangle 5"/>
          <p:cNvSpPr/>
          <p:nvPr/>
        </p:nvSpPr>
        <p:spPr>
          <a:xfrm>
            <a:off x="2239021" y="2433955"/>
            <a:ext cx="1539000" cy="81111"/>
          </a:xfrm>
          <a:prstGeom prst="rect">
            <a:avLst/>
          </a:prstGeom>
          <a:solidFill>
            <a:srgbClr val="6ED8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68570" tIns="34287" rIns="68570" bIns="34287" rtlCol="0" anchor="ctr"/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endParaRPr lang="en-US" sz="900" b="0" kern="0">
              <a:solidFill>
                <a:sysClr val="window" lastClr="FFFFFF"/>
              </a:solidFill>
              <a:latin typeface="Roboto" panose="02000000000000000000" pitchFamily="2" charset="0"/>
              <a:ea typeface="Roboto" panose="02000000000000000000" pitchFamily="2" charset="0"/>
              <a:cs typeface="Helvetica Neue"/>
            </a:endParaRPr>
          </a:p>
        </p:txBody>
      </p:sp>
      <p:sp>
        <p:nvSpPr>
          <p:cNvPr id="29" name="Rectangle 6"/>
          <p:cNvSpPr/>
          <p:nvPr/>
        </p:nvSpPr>
        <p:spPr>
          <a:xfrm>
            <a:off x="3789153" y="2433955"/>
            <a:ext cx="1539000" cy="81111"/>
          </a:xfrm>
          <a:prstGeom prst="rect">
            <a:avLst/>
          </a:prstGeom>
          <a:solidFill>
            <a:srgbClr val="4B87B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68570" tIns="34287" rIns="68570" bIns="34287" rtlCol="0" anchor="ctr"/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endParaRPr lang="en-US" sz="900" b="0" kern="0">
              <a:solidFill>
                <a:sysClr val="window" lastClr="FFFFFF"/>
              </a:solidFill>
              <a:latin typeface="Roboto" panose="02000000000000000000" pitchFamily="2" charset="0"/>
              <a:ea typeface="Roboto" panose="02000000000000000000" pitchFamily="2" charset="0"/>
              <a:cs typeface="Helvetica Neue"/>
            </a:endParaRPr>
          </a:p>
        </p:txBody>
      </p:sp>
      <p:sp>
        <p:nvSpPr>
          <p:cNvPr id="30" name="Rectangle 7"/>
          <p:cNvSpPr/>
          <p:nvPr/>
        </p:nvSpPr>
        <p:spPr>
          <a:xfrm>
            <a:off x="5339276" y="2433955"/>
            <a:ext cx="1539000" cy="81111"/>
          </a:xfrm>
          <a:prstGeom prst="rect">
            <a:avLst/>
          </a:prstGeom>
          <a:solidFill>
            <a:srgbClr val="FAC14D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68570" tIns="34287" rIns="68570" bIns="34287" rtlCol="0" anchor="ctr"/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endParaRPr lang="en-US" sz="900" b="0" kern="0">
              <a:solidFill>
                <a:sysClr val="window" lastClr="FFFFFF"/>
              </a:solidFill>
              <a:latin typeface="Roboto" panose="02000000000000000000" pitchFamily="2" charset="0"/>
              <a:ea typeface="Roboto" panose="02000000000000000000" pitchFamily="2" charset="0"/>
              <a:cs typeface="Helvetica Neue"/>
            </a:endParaRPr>
          </a:p>
        </p:txBody>
      </p:sp>
      <p:sp>
        <p:nvSpPr>
          <p:cNvPr id="31" name="Rectangle 8"/>
          <p:cNvSpPr/>
          <p:nvPr/>
        </p:nvSpPr>
        <p:spPr>
          <a:xfrm>
            <a:off x="6889401" y="2433955"/>
            <a:ext cx="1539000" cy="81111"/>
          </a:xfrm>
          <a:prstGeom prst="rect">
            <a:avLst/>
          </a:prstGeom>
          <a:solidFill>
            <a:srgbClr val="F9564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68570" tIns="34287" rIns="68570" bIns="34287" rtlCol="0" anchor="ctr"/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endParaRPr lang="en-US" sz="900" b="0" kern="0">
              <a:solidFill>
                <a:sysClr val="window" lastClr="FFFFFF"/>
              </a:solidFill>
              <a:latin typeface="Roboto" panose="02000000000000000000" pitchFamily="2" charset="0"/>
              <a:ea typeface="Roboto" panose="02000000000000000000" pitchFamily="2" charset="0"/>
              <a:cs typeface="Helvetica Neue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1233197" y="1658144"/>
            <a:ext cx="486000" cy="486450"/>
            <a:chOff x="7322925" y="1113826"/>
            <a:chExt cx="418280" cy="418280"/>
          </a:xfrm>
        </p:grpSpPr>
        <p:sp>
          <p:nvSpPr>
            <p:cNvPr id="6" name="Teardrop 15"/>
            <p:cNvSpPr/>
            <p:nvPr/>
          </p:nvSpPr>
          <p:spPr>
            <a:xfrm rot="8100000">
              <a:off x="7322925" y="1113826"/>
              <a:ext cx="418280" cy="418280"/>
            </a:xfrm>
            <a:prstGeom prst="teardrop">
              <a:avLst/>
            </a:prstGeom>
            <a:solidFill>
              <a:srgbClr val="202F3D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b="0" kern="0" dirty="0">
                <a:solidFill>
                  <a:srgbClr val="D9D9D9">
                    <a:lumMod val="75000"/>
                  </a:srgbClr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7431874" y="1200224"/>
              <a:ext cx="209778" cy="230756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b="0" kern="0" dirty="0">
                <a:solidFill>
                  <a:srgbClr val="D9D9D9">
                    <a:lumMod val="75000"/>
                  </a:srgbClr>
                </a:solidFill>
              </a:endParaRPr>
            </a:p>
          </p:txBody>
        </p:sp>
      </p:grpSp>
      <p:grpSp>
        <p:nvGrpSpPr>
          <p:cNvPr id="8" name="Group 17"/>
          <p:cNvGrpSpPr/>
          <p:nvPr/>
        </p:nvGrpSpPr>
        <p:grpSpPr>
          <a:xfrm>
            <a:off x="4332035" y="1658144"/>
            <a:ext cx="486000" cy="486450"/>
            <a:chOff x="4158893" y="1506251"/>
            <a:chExt cx="418280" cy="418280"/>
          </a:xfrm>
        </p:grpSpPr>
        <p:sp>
          <p:nvSpPr>
            <p:cNvPr id="9" name="Teardrop 18"/>
            <p:cNvSpPr/>
            <p:nvPr/>
          </p:nvSpPr>
          <p:spPr>
            <a:xfrm rot="8100000">
              <a:off x="4158893" y="1506251"/>
              <a:ext cx="418280" cy="418280"/>
            </a:xfrm>
            <a:prstGeom prst="teardrop">
              <a:avLst/>
            </a:prstGeom>
            <a:solidFill>
              <a:srgbClr val="4B87B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b="0" kern="0" dirty="0">
                <a:solidFill>
                  <a:srgbClr val="D9D9D9">
                    <a:lumMod val="75000"/>
                  </a:srgbClr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4238052" y="1639825"/>
              <a:ext cx="258741" cy="168209"/>
            </a:xfrm>
            <a:custGeom>
              <a:avLst/>
              <a:gdLst>
                <a:gd name="T0" fmla="*/ 304 w 400"/>
                <a:gd name="T1" fmla="*/ 73 h 260"/>
                <a:gd name="T2" fmla="*/ 288 w 400"/>
                <a:gd name="T3" fmla="*/ 74 h 260"/>
                <a:gd name="T4" fmla="*/ 186 w 400"/>
                <a:gd name="T5" fmla="*/ 0 h 260"/>
                <a:gd name="T6" fmla="*/ 80 w 400"/>
                <a:gd name="T7" fmla="*/ 104 h 260"/>
                <a:gd name="T8" fmla="*/ 81 w 400"/>
                <a:gd name="T9" fmla="*/ 119 h 260"/>
                <a:gd name="T10" fmla="*/ 72 w 400"/>
                <a:gd name="T11" fmla="*/ 118 h 260"/>
                <a:gd name="T12" fmla="*/ 0 w 400"/>
                <a:gd name="T13" fmla="*/ 189 h 260"/>
                <a:gd name="T14" fmla="*/ 72 w 400"/>
                <a:gd name="T15" fmla="*/ 260 h 260"/>
                <a:gd name="T16" fmla="*/ 172 w 400"/>
                <a:gd name="T17" fmla="*/ 260 h 260"/>
                <a:gd name="T18" fmla="*/ 172 w 400"/>
                <a:gd name="T19" fmla="*/ 184 h 260"/>
                <a:gd name="T20" fmla="*/ 130 w 400"/>
                <a:gd name="T21" fmla="*/ 184 h 260"/>
                <a:gd name="T22" fmla="*/ 200 w 400"/>
                <a:gd name="T23" fmla="*/ 92 h 260"/>
                <a:gd name="T24" fmla="*/ 270 w 400"/>
                <a:gd name="T25" fmla="*/ 184 h 260"/>
                <a:gd name="T26" fmla="*/ 228 w 400"/>
                <a:gd name="T27" fmla="*/ 184 h 260"/>
                <a:gd name="T28" fmla="*/ 228 w 400"/>
                <a:gd name="T29" fmla="*/ 260 h 260"/>
                <a:gd name="T30" fmla="*/ 304 w 400"/>
                <a:gd name="T31" fmla="*/ 260 h 260"/>
                <a:gd name="T32" fmla="*/ 400 w 400"/>
                <a:gd name="T33" fmla="*/ 166 h 260"/>
                <a:gd name="T34" fmla="*/ 304 w 400"/>
                <a:gd name="T35" fmla="*/ 7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60">
                  <a:moveTo>
                    <a:pt x="304" y="73"/>
                  </a:moveTo>
                  <a:cubicBezTo>
                    <a:pt x="298" y="73"/>
                    <a:pt x="293" y="73"/>
                    <a:pt x="288" y="74"/>
                  </a:cubicBezTo>
                  <a:cubicBezTo>
                    <a:pt x="275" y="31"/>
                    <a:pt x="234" y="0"/>
                    <a:pt x="186" y="0"/>
                  </a:cubicBezTo>
                  <a:cubicBezTo>
                    <a:pt x="127" y="0"/>
                    <a:pt x="80" y="46"/>
                    <a:pt x="80" y="104"/>
                  </a:cubicBezTo>
                  <a:cubicBezTo>
                    <a:pt x="80" y="109"/>
                    <a:pt x="80" y="114"/>
                    <a:pt x="81" y="119"/>
                  </a:cubicBezTo>
                  <a:cubicBezTo>
                    <a:pt x="78" y="119"/>
                    <a:pt x="75" y="118"/>
                    <a:pt x="72" y="118"/>
                  </a:cubicBezTo>
                  <a:cubicBezTo>
                    <a:pt x="32" y="118"/>
                    <a:pt x="0" y="150"/>
                    <a:pt x="0" y="189"/>
                  </a:cubicBezTo>
                  <a:cubicBezTo>
                    <a:pt x="0" y="228"/>
                    <a:pt x="32" y="260"/>
                    <a:pt x="72" y="260"/>
                  </a:cubicBezTo>
                  <a:cubicBezTo>
                    <a:pt x="172" y="260"/>
                    <a:pt x="172" y="260"/>
                    <a:pt x="172" y="260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304" y="260"/>
                    <a:pt x="304" y="260"/>
                    <a:pt x="304" y="260"/>
                  </a:cubicBezTo>
                  <a:cubicBezTo>
                    <a:pt x="357" y="260"/>
                    <a:pt x="400" y="218"/>
                    <a:pt x="400" y="166"/>
                  </a:cubicBezTo>
                  <a:cubicBezTo>
                    <a:pt x="400" y="115"/>
                    <a:pt x="357" y="73"/>
                    <a:pt x="304" y="7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b="0" kern="0" dirty="0">
                <a:solidFill>
                  <a:srgbClr val="D9D9D9">
                    <a:lumMod val="75000"/>
                  </a:srgbClr>
                </a:solidFill>
              </a:endParaRPr>
            </a:p>
          </p:txBody>
        </p:sp>
      </p:grpSp>
      <p:grpSp>
        <p:nvGrpSpPr>
          <p:cNvPr id="11" name="Group 20"/>
          <p:cNvGrpSpPr/>
          <p:nvPr/>
        </p:nvGrpSpPr>
        <p:grpSpPr>
          <a:xfrm>
            <a:off x="2788747" y="1658144"/>
            <a:ext cx="486000" cy="486450"/>
            <a:chOff x="2708324" y="1506251"/>
            <a:chExt cx="418280" cy="418280"/>
          </a:xfrm>
        </p:grpSpPr>
        <p:sp>
          <p:nvSpPr>
            <p:cNvPr id="12" name="Teardrop 21"/>
            <p:cNvSpPr/>
            <p:nvPr/>
          </p:nvSpPr>
          <p:spPr>
            <a:xfrm rot="8100000">
              <a:off x="2708324" y="1506251"/>
              <a:ext cx="418280" cy="418280"/>
            </a:xfrm>
            <a:prstGeom prst="teardrop">
              <a:avLst/>
            </a:prstGeom>
            <a:solidFill>
              <a:srgbClr val="6ED8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b="0" kern="0" dirty="0">
                <a:solidFill>
                  <a:srgbClr val="D9D9D9">
                    <a:lumMod val="75000"/>
                  </a:srgbClr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3" name="Freeform 16"/>
            <p:cNvSpPr>
              <a:spLocks noEditPoints="1"/>
            </p:cNvSpPr>
            <p:nvPr/>
          </p:nvSpPr>
          <p:spPr bwMode="auto">
            <a:xfrm>
              <a:off x="2796143" y="1604602"/>
              <a:ext cx="239343" cy="23907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b="0" kern="0" dirty="0">
                <a:solidFill>
                  <a:srgbClr val="D9D9D9">
                    <a:lumMod val="75000"/>
                  </a:srgbClr>
                </a:solidFill>
              </a:endParaRPr>
            </a:p>
          </p:txBody>
        </p:sp>
      </p:grpSp>
      <p:grpSp>
        <p:nvGrpSpPr>
          <p:cNvPr id="14" name="Group 23"/>
          <p:cNvGrpSpPr/>
          <p:nvPr/>
        </p:nvGrpSpPr>
        <p:grpSpPr>
          <a:xfrm>
            <a:off x="7439594" y="1658144"/>
            <a:ext cx="486000" cy="486450"/>
            <a:chOff x="7178907" y="1506251"/>
            <a:chExt cx="418280" cy="418280"/>
          </a:xfrm>
        </p:grpSpPr>
        <p:sp>
          <p:nvSpPr>
            <p:cNvPr id="15" name="Teardrop 24"/>
            <p:cNvSpPr/>
            <p:nvPr/>
          </p:nvSpPr>
          <p:spPr>
            <a:xfrm rot="8100000">
              <a:off x="7178907" y="1506251"/>
              <a:ext cx="418280" cy="418280"/>
            </a:xfrm>
            <a:prstGeom prst="teardrop">
              <a:avLst/>
            </a:prstGeom>
            <a:solidFill>
              <a:srgbClr val="F956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b="0" kern="0" dirty="0">
                <a:solidFill>
                  <a:srgbClr val="D9D9D9">
                    <a:lumMod val="75000"/>
                  </a:srgbClr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6" name="Freeform 21"/>
            <p:cNvSpPr>
              <a:spLocks noEditPoints="1"/>
            </p:cNvSpPr>
            <p:nvPr/>
          </p:nvSpPr>
          <p:spPr bwMode="auto">
            <a:xfrm>
              <a:off x="7275187" y="1629449"/>
              <a:ext cx="238323" cy="212150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b="0" kern="0" dirty="0">
                <a:solidFill>
                  <a:srgbClr val="D9D9D9">
                    <a:lumMod val="75000"/>
                  </a:srgbClr>
                </a:solidFill>
              </a:endParaRPr>
            </a:p>
          </p:txBody>
        </p:sp>
      </p:grpSp>
      <p:grpSp>
        <p:nvGrpSpPr>
          <p:cNvPr id="17" name="Group 26"/>
          <p:cNvGrpSpPr/>
          <p:nvPr/>
        </p:nvGrpSpPr>
        <p:grpSpPr>
          <a:xfrm>
            <a:off x="5885958" y="1658144"/>
            <a:ext cx="486000" cy="486450"/>
            <a:chOff x="5665857" y="1506251"/>
            <a:chExt cx="418280" cy="418280"/>
          </a:xfrm>
        </p:grpSpPr>
        <p:sp>
          <p:nvSpPr>
            <p:cNvPr id="18" name="Teardrop 27"/>
            <p:cNvSpPr/>
            <p:nvPr/>
          </p:nvSpPr>
          <p:spPr>
            <a:xfrm rot="8100000">
              <a:off x="5665857" y="1506251"/>
              <a:ext cx="418280" cy="418280"/>
            </a:xfrm>
            <a:prstGeom prst="teardrop">
              <a:avLst/>
            </a:prstGeom>
            <a:solidFill>
              <a:srgbClr val="FAC14D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b="0" kern="0" dirty="0">
                <a:solidFill>
                  <a:srgbClr val="D9D9D9">
                    <a:lumMod val="75000"/>
                  </a:srgbClr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/>
          </p:nvSpPr>
          <p:spPr bwMode="auto">
            <a:xfrm>
              <a:off x="5795163" y="1614232"/>
              <a:ext cx="175570" cy="219811"/>
            </a:xfrm>
            <a:custGeom>
              <a:avLst/>
              <a:gdLst>
                <a:gd name="T0" fmla="*/ 311 w 321"/>
                <a:gd name="T1" fmla="*/ 99 h 402"/>
                <a:gd name="T2" fmla="*/ 189 w 321"/>
                <a:gd name="T3" fmla="*/ 11 h 402"/>
                <a:gd name="T4" fmla="*/ 94 w 321"/>
                <a:gd name="T5" fmla="*/ 126 h 402"/>
                <a:gd name="T6" fmla="*/ 109 w 321"/>
                <a:gd name="T7" fmla="*/ 174 h 402"/>
                <a:gd name="T8" fmla="*/ 6 w 321"/>
                <a:gd name="T9" fmla="*/ 328 h 402"/>
                <a:gd name="T10" fmla="*/ 1 w 321"/>
                <a:gd name="T11" fmla="*/ 351 h 402"/>
                <a:gd name="T12" fmla="*/ 8 w 321"/>
                <a:gd name="T13" fmla="*/ 390 h 402"/>
                <a:gd name="T14" fmla="*/ 22 w 321"/>
                <a:gd name="T15" fmla="*/ 401 h 402"/>
                <a:gd name="T16" fmla="*/ 52 w 321"/>
                <a:gd name="T17" fmla="*/ 395 h 402"/>
                <a:gd name="T18" fmla="*/ 71 w 321"/>
                <a:gd name="T19" fmla="*/ 382 h 402"/>
                <a:gd name="T20" fmla="*/ 111 w 321"/>
                <a:gd name="T21" fmla="*/ 316 h 402"/>
                <a:gd name="T22" fmla="*/ 112 w 321"/>
                <a:gd name="T23" fmla="*/ 316 h 402"/>
                <a:gd name="T24" fmla="*/ 140 w 321"/>
                <a:gd name="T25" fmla="*/ 311 h 402"/>
                <a:gd name="T26" fmla="*/ 187 w 321"/>
                <a:gd name="T27" fmla="*/ 233 h 402"/>
                <a:gd name="T28" fmla="*/ 239 w 321"/>
                <a:gd name="T29" fmla="*/ 232 h 402"/>
                <a:gd name="T30" fmla="*/ 311 w 321"/>
                <a:gd name="T31" fmla="*/ 99 h 402"/>
                <a:gd name="T32" fmla="*/ 260 w 321"/>
                <a:gd name="T33" fmla="*/ 130 h 402"/>
                <a:gd name="T34" fmla="*/ 206 w 321"/>
                <a:gd name="T35" fmla="*/ 120 h 402"/>
                <a:gd name="T36" fmla="*/ 179 w 321"/>
                <a:gd name="T37" fmla="*/ 71 h 402"/>
                <a:gd name="T38" fmla="*/ 248 w 321"/>
                <a:gd name="T39" fmla="*/ 58 h 402"/>
                <a:gd name="T40" fmla="*/ 260 w 321"/>
                <a:gd name="T41" fmla="*/ 13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1" h="402">
                  <a:moveTo>
                    <a:pt x="311" y="99"/>
                  </a:moveTo>
                  <a:cubicBezTo>
                    <a:pt x="301" y="40"/>
                    <a:pt x="246" y="0"/>
                    <a:pt x="189" y="11"/>
                  </a:cubicBezTo>
                  <a:cubicBezTo>
                    <a:pt x="132" y="21"/>
                    <a:pt x="84" y="67"/>
                    <a:pt x="94" y="126"/>
                  </a:cubicBezTo>
                  <a:cubicBezTo>
                    <a:pt x="96" y="139"/>
                    <a:pt x="102" y="159"/>
                    <a:pt x="109" y="174"/>
                  </a:cubicBezTo>
                  <a:cubicBezTo>
                    <a:pt x="6" y="328"/>
                    <a:pt x="6" y="328"/>
                    <a:pt x="6" y="328"/>
                  </a:cubicBezTo>
                  <a:cubicBezTo>
                    <a:pt x="2" y="334"/>
                    <a:pt x="0" y="344"/>
                    <a:pt x="1" y="351"/>
                  </a:cubicBezTo>
                  <a:cubicBezTo>
                    <a:pt x="8" y="390"/>
                    <a:pt x="8" y="390"/>
                    <a:pt x="8" y="390"/>
                  </a:cubicBezTo>
                  <a:cubicBezTo>
                    <a:pt x="9" y="397"/>
                    <a:pt x="15" y="402"/>
                    <a:pt x="22" y="401"/>
                  </a:cubicBezTo>
                  <a:cubicBezTo>
                    <a:pt x="52" y="395"/>
                    <a:pt x="52" y="395"/>
                    <a:pt x="52" y="395"/>
                  </a:cubicBezTo>
                  <a:cubicBezTo>
                    <a:pt x="59" y="394"/>
                    <a:pt x="67" y="388"/>
                    <a:pt x="71" y="382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40" y="311"/>
                    <a:pt x="140" y="311"/>
                    <a:pt x="140" y="311"/>
                  </a:cubicBezTo>
                  <a:cubicBezTo>
                    <a:pt x="187" y="233"/>
                    <a:pt x="187" y="233"/>
                    <a:pt x="187" y="233"/>
                  </a:cubicBezTo>
                  <a:cubicBezTo>
                    <a:pt x="203" y="236"/>
                    <a:pt x="226" y="235"/>
                    <a:pt x="239" y="232"/>
                  </a:cubicBezTo>
                  <a:cubicBezTo>
                    <a:pt x="296" y="222"/>
                    <a:pt x="321" y="159"/>
                    <a:pt x="311" y="99"/>
                  </a:cubicBezTo>
                  <a:close/>
                  <a:moveTo>
                    <a:pt x="260" y="130"/>
                  </a:moveTo>
                  <a:cubicBezTo>
                    <a:pt x="244" y="153"/>
                    <a:pt x="228" y="137"/>
                    <a:pt x="206" y="120"/>
                  </a:cubicBezTo>
                  <a:cubicBezTo>
                    <a:pt x="184" y="104"/>
                    <a:pt x="163" y="94"/>
                    <a:pt x="179" y="71"/>
                  </a:cubicBezTo>
                  <a:cubicBezTo>
                    <a:pt x="195" y="47"/>
                    <a:pt x="226" y="42"/>
                    <a:pt x="248" y="58"/>
                  </a:cubicBezTo>
                  <a:cubicBezTo>
                    <a:pt x="270" y="74"/>
                    <a:pt x="276" y="107"/>
                    <a:pt x="260" y="13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b="0" kern="0" dirty="0">
                <a:solidFill>
                  <a:srgbClr val="D9D9D9">
                    <a:lumMod val="75000"/>
                  </a:srgb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32007" y="2620284"/>
            <a:ext cx="1220650" cy="1263755"/>
          </a:xfrm>
          <a:prstGeom prst="rect">
            <a:avLst/>
          </a:prstGeom>
          <a:noFill/>
        </p:spPr>
        <p:txBody>
          <a:bodyPr wrap="square" lIns="0" tIns="0" rIns="68555" bIns="0" rtlCol="0">
            <a:no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r>
              <a:rPr lang="en-US" sz="3600" kern="0" dirty="0">
                <a:solidFill>
                  <a:srgbClr val="202F3D"/>
                </a:solidFill>
                <a:ea typeface="Roboto" panose="02000000000000000000" pitchFamily="2" charset="0"/>
                <a:cs typeface="Helvetica Neue"/>
              </a:rPr>
              <a:t>01</a:t>
            </a:r>
            <a:r>
              <a:rPr lang="en-US" sz="3600" b="0" kern="0" dirty="0">
                <a:solidFill>
                  <a:srgbClr val="202F3D"/>
                </a:solidFill>
                <a:ea typeface="Roboto" panose="02000000000000000000" pitchFamily="2" charset="0"/>
                <a:cs typeface="Helvetica Neue"/>
              </a:rPr>
              <a:t> </a:t>
            </a:r>
            <a:endParaRPr lang="id-ID" sz="3600" b="0" kern="0" dirty="0">
              <a:solidFill>
                <a:srgbClr val="202F3D"/>
              </a:solidFill>
              <a:ea typeface="Roboto" panose="02000000000000000000" pitchFamily="2" charset="0"/>
              <a:cs typeface="Helvetica Neue"/>
            </a:endParaRPr>
          </a:p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项目背景及意义</a:t>
            </a:r>
            <a:endParaRPr lang="en-US" altLang="zh-CN" sz="11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endParaRPr lang="zh-CN" altLang="en-US" sz="800" b="0" kern="0" dirty="0">
              <a:solidFill>
                <a:srgbClr val="7F7F7F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20" name="TextBox 32"/>
          <p:cNvSpPr txBox="1"/>
          <p:nvPr/>
        </p:nvSpPr>
        <p:spPr>
          <a:xfrm>
            <a:off x="2479860" y="2620285"/>
            <a:ext cx="1222923" cy="1263754"/>
          </a:xfrm>
          <a:prstGeom prst="rect">
            <a:avLst/>
          </a:prstGeom>
          <a:noFill/>
        </p:spPr>
        <p:txBody>
          <a:bodyPr wrap="square" lIns="0" tIns="0" rIns="68555" bIns="0" rtlCol="0">
            <a:no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r>
              <a:rPr lang="en-US" sz="3600" kern="0" dirty="0">
                <a:solidFill>
                  <a:srgbClr val="6ED8D5"/>
                </a:solidFill>
                <a:ea typeface="Roboto" panose="02000000000000000000" pitchFamily="2" charset="0"/>
                <a:cs typeface="Helvetica Neue"/>
              </a:rPr>
              <a:t>02</a:t>
            </a:r>
            <a:r>
              <a:rPr lang="en-US" sz="3600" b="0" kern="0" dirty="0">
                <a:solidFill>
                  <a:srgbClr val="1C9494"/>
                </a:solidFill>
                <a:ea typeface="Roboto" panose="02000000000000000000" pitchFamily="2" charset="0"/>
                <a:cs typeface="Helvetica Neue"/>
              </a:rPr>
              <a:t> </a:t>
            </a:r>
          </a:p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0" kern="0" dirty="0">
                <a:solidFill>
                  <a:srgbClr val="6ED8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项目模块结构图</a:t>
            </a:r>
            <a:endParaRPr lang="en-US" sz="1100" b="0" kern="0" dirty="0">
              <a:solidFill>
                <a:srgbClr val="6ED8D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</a:endParaRPr>
          </a:p>
          <a:p>
            <a:pPr lv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 b="0" kern="0" dirty="0">
              <a:solidFill>
                <a:srgbClr val="7F7F7F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21" name="TextBox 33"/>
          <p:cNvSpPr txBox="1"/>
          <p:nvPr/>
        </p:nvSpPr>
        <p:spPr>
          <a:xfrm>
            <a:off x="4018471" y="2620285"/>
            <a:ext cx="1223771" cy="1263754"/>
          </a:xfrm>
          <a:prstGeom prst="rect">
            <a:avLst/>
          </a:prstGeom>
          <a:noFill/>
        </p:spPr>
        <p:txBody>
          <a:bodyPr wrap="square" lIns="0" tIns="0" rIns="68555" bIns="0" rtlCol="0">
            <a:no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r>
              <a:rPr lang="en-US" sz="3600" kern="0" dirty="0">
                <a:solidFill>
                  <a:srgbClr val="4B87B9"/>
                </a:solidFill>
                <a:ea typeface="Roboto" panose="02000000000000000000" pitchFamily="2" charset="0"/>
                <a:cs typeface="Helvetica Neue"/>
              </a:rPr>
              <a:t>03</a:t>
            </a:r>
            <a:r>
              <a:rPr lang="en-US" sz="3600" b="0" kern="0" dirty="0">
                <a:solidFill>
                  <a:srgbClr val="7CB554"/>
                </a:solidFill>
                <a:ea typeface="Roboto" panose="02000000000000000000" pitchFamily="2" charset="0"/>
                <a:cs typeface="Helvetica Neue"/>
              </a:rPr>
              <a:t> </a:t>
            </a:r>
          </a:p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0" kern="0" dirty="0">
                <a:solidFill>
                  <a:srgbClr val="4B87B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设计思路</a:t>
            </a:r>
            <a:endParaRPr lang="en-US" sz="1100" b="0" kern="0" dirty="0">
              <a:solidFill>
                <a:srgbClr val="4B87B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</a:endParaRPr>
          </a:p>
          <a:p>
            <a:pPr lv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 b="0" kern="0" dirty="0">
              <a:solidFill>
                <a:srgbClr val="7F7F7F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5576538" y="2614601"/>
            <a:ext cx="1234439" cy="1269438"/>
          </a:xfrm>
          <a:prstGeom prst="rect">
            <a:avLst/>
          </a:prstGeom>
          <a:noFill/>
        </p:spPr>
        <p:txBody>
          <a:bodyPr wrap="square" lIns="0" tIns="0" rIns="68555" bIns="0" rtlCol="0">
            <a:no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r>
              <a:rPr lang="en-US" sz="3600" kern="0" dirty="0">
                <a:solidFill>
                  <a:srgbClr val="FAC14D"/>
                </a:solidFill>
                <a:ea typeface="Roboto" panose="02000000000000000000" pitchFamily="2" charset="0"/>
                <a:cs typeface="Helvetica Neue"/>
              </a:rPr>
              <a:t>04</a:t>
            </a:r>
            <a:r>
              <a:rPr lang="en-US" sz="3600" b="0" kern="0" dirty="0">
                <a:solidFill>
                  <a:srgbClr val="FAC14D"/>
                </a:solidFill>
                <a:ea typeface="Roboto" panose="02000000000000000000" pitchFamily="2" charset="0"/>
                <a:cs typeface="Helvetica Neue"/>
              </a:rPr>
              <a:t> </a:t>
            </a:r>
          </a:p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0" kern="0" dirty="0">
                <a:solidFill>
                  <a:srgbClr val="FAC1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关键部分源码</a:t>
            </a:r>
            <a:endParaRPr lang="en-US" sz="1100" b="0" kern="0" dirty="0">
              <a:solidFill>
                <a:srgbClr val="FAC1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</a:endParaRPr>
          </a:p>
          <a:p>
            <a:pPr lv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 b="0" kern="0" dirty="0">
              <a:solidFill>
                <a:srgbClr val="7F7F7F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sp>
        <p:nvSpPr>
          <p:cNvPr id="23" name="TextBox 35"/>
          <p:cNvSpPr txBox="1"/>
          <p:nvPr/>
        </p:nvSpPr>
        <p:spPr>
          <a:xfrm>
            <a:off x="7126656" y="2620285"/>
            <a:ext cx="1226502" cy="1412158"/>
          </a:xfrm>
          <a:prstGeom prst="rect">
            <a:avLst/>
          </a:prstGeom>
          <a:noFill/>
        </p:spPr>
        <p:txBody>
          <a:bodyPr wrap="square" lIns="0" tIns="0" rIns="68555" bIns="0" rtlCol="0">
            <a:no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r>
              <a:rPr lang="en-US" sz="3600" kern="0" dirty="0">
                <a:solidFill>
                  <a:srgbClr val="F95647"/>
                </a:solidFill>
                <a:ea typeface="Roboto" panose="02000000000000000000" pitchFamily="2" charset="0"/>
                <a:cs typeface="Helvetica Neue"/>
              </a:rPr>
              <a:t>05</a:t>
            </a:r>
            <a:r>
              <a:rPr lang="en-US" sz="3600" b="0" kern="0" dirty="0">
                <a:solidFill>
                  <a:srgbClr val="F95647"/>
                </a:solidFill>
                <a:ea typeface="Roboto" panose="02000000000000000000" pitchFamily="2" charset="0"/>
                <a:cs typeface="Helvetica Neue"/>
              </a:rPr>
              <a:t> </a:t>
            </a:r>
          </a:p>
          <a:p>
            <a:pPr defTabSz="913765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0" kern="0" dirty="0">
                <a:solidFill>
                  <a:srgbClr val="F956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</a:rPr>
              <a:t>项目展示</a:t>
            </a:r>
            <a:endParaRPr lang="en-US" sz="1100" b="0" kern="0" dirty="0">
              <a:solidFill>
                <a:srgbClr val="F956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</a:endParaRPr>
          </a:p>
          <a:p>
            <a:pPr lv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00" b="0" kern="0" dirty="0">
              <a:solidFill>
                <a:srgbClr val="7F7F7F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342475" y="236601"/>
            <a:ext cx="2431428" cy="523017"/>
            <a:chOff x="3342475" y="190881"/>
            <a:chExt cx="2431428" cy="523017"/>
          </a:xfrm>
        </p:grpSpPr>
        <p:sp>
          <p:nvSpPr>
            <p:cNvPr id="26" name="文本框 31"/>
            <p:cNvSpPr>
              <a:spLocks noChangeArrowheads="1"/>
            </p:cNvSpPr>
            <p:nvPr/>
          </p:nvSpPr>
          <p:spPr bwMode="auto">
            <a:xfrm>
              <a:off x="3342475" y="190881"/>
              <a:ext cx="2431428" cy="367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6" tIns="45696" rIns="91396" bIns="45696" numCol="1" anchor="t" anchorCtr="0" compatLnSpc="1">
              <a:sp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latin typeface="Impact" panose="020B0806030902050204" pitchFamily="34" charset="0"/>
                  <a:ea typeface="微软雅黑" panose="020B0503020204020204" pitchFamily="34" charset="-122"/>
                  <a:cs typeface="宋体" panose="02010600030101010101" pitchFamily="2" charset="-122"/>
                </a:rPr>
                <a:t>目录</a:t>
              </a:r>
            </a:p>
          </p:txBody>
        </p:sp>
        <p:sp>
          <p:nvSpPr>
            <p:cNvPr id="61" name="文本框 31"/>
            <p:cNvSpPr>
              <a:spLocks noChangeArrowheads="1"/>
            </p:cNvSpPr>
            <p:nvPr/>
          </p:nvSpPr>
          <p:spPr bwMode="auto">
            <a:xfrm>
              <a:off x="3689767" y="462010"/>
              <a:ext cx="1766054" cy="21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6" tIns="45696" rIns="91396" bIns="45696" numCol="1" anchor="t" anchorCtr="0" compatLnSpc="1">
              <a:sp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078069" y="667544"/>
              <a:ext cx="1028125" cy="46354"/>
              <a:chOff x="688893" y="2574256"/>
              <a:chExt cx="7739508" cy="82238"/>
            </a:xfrm>
          </p:grpSpPr>
          <p:sp>
            <p:nvSpPr>
              <p:cNvPr id="63" name="Rectangle 4"/>
              <p:cNvSpPr/>
              <p:nvPr/>
            </p:nvSpPr>
            <p:spPr>
              <a:xfrm>
                <a:off x="688893" y="2574256"/>
                <a:ext cx="1539000" cy="81111"/>
              </a:xfrm>
              <a:prstGeom prst="rect">
                <a:avLst/>
              </a:prstGeom>
              <a:solidFill>
                <a:srgbClr val="202F3D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68570" tIns="34287" rIns="68570" bIns="34287"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0" kern="0">
                  <a:solidFill>
                    <a:sysClr val="window" lastClr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Helvetica Neue"/>
                </a:endParaRPr>
              </a:p>
            </p:txBody>
          </p:sp>
          <p:sp>
            <p:nvSpPr>
              <p:cNvPr id="64" name="Rectangle 5"/>
              <p:cNvSpPr/>
              <p:nvPr/>
            </p:nvSpPr>
            <p:spPr>
              <a:xfrm>
                <a:off x="2239021" y="2574256"/>
                <a:ext cx="1539000" cy="81111"/>
              </a:xfrm>
              <a:prstGeom prst="rect">
                <a:avLst/>
              </a:prstGeom>
              <a:solidFill>
                <a:srgbClr val="1C9494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68570" tIns="34287" rIns="68570" bIns="34287"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0" kern="0">
                  <a:solidFill>
                    <a:sysClr val="window" lastClr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Helvetica Neue"/>
                </a:endParaRPr>
              </a:p>
            </p:txBody>
          </p:sp>
          <p:sp>
            <p:nvSpPr>
              <p:cNvPr id="65" name="Rectangle 6"/>
              <p:cNvSpPr/>
              <p:nvPr/>
            </p:nvSpPr>
            <p:spPr>
              <a:xfrm>
                <a:off x="3789153" y="2574256"/>
                <a:ext cx="1539000" cy="81111"/>
              </a:xfrm>
              <a:prstGeom prst="rect">
                <a:avLst/>
              </a:prstGeom>
              <a:solidFill>
                <a:srgbClr val="7CB554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68570" tIns="34287" rIns="68570" bIns="34287"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0" kern="0">
                  <a:solidFill>
                    <a:sysClr val="window" lastClr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Helvetica Neue"/>
                </a:endParaRPr>
              </a:p>
            </p:txBody>
          </p:sp>
          <p:sp>
            <p:nvSpPr>
              <p:cNvPr id="66" name="Rectangle 7"/>
              <p:cNvSpPr/>
              <p:nvPr/>
            </p:nvSpPr>
            <p:spPr>
              <a:xfrm>
                <a:off x="5339276" y="2574256"/>
                <a:ext cx="1539000" cy="81111"/>
              </a:xfrm>
              <a:prstGeom prst="rect">
                <a:avLst/>
              </a:prstGeom>
              <a:solidFill>
                <a:srgbClr val="FAC14D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68570" tIns="34287" rIns="68570" bIns="34287"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0" kern="0">
                  <a:solidFill>
                    <a:sysClr val="window" lastClr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Helvetica Neue"/>
                </a:endParaRPr>
              </a:p>
            </p:txBody>
          </p:sp>
          <p:sp>
            <p:nvSpPr>
              <p:cNvPr id="67" name="Rectangle 8"/>
              <p:cNvSpPr/>
              <p:nvPr/>
            </p:nvSpPr>
            <p:spPr>
              <a:xfrm>
                <a:off x="6889401" y="2574256"/>
                <a:ext cx="1539000" cy="81111"/>
              </a:xfrm>
              <a:prstGeom prst="rect">
                <a:avLst/>
              </a:prstGeom>
              <a:solidFill>
                <a:srgbClr val="F95647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68570" tIns="34287" rIns="68570" bIns="34287"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0" kern="0">
                  <a:solidFill>
                    <a:sysClr val="window" lastClr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Helvetica Neue"/>
                </a:endParaRPr>
              </a:p>
            </p:txBody>
          </p:sp>
          <p:sp>
            <p:nvSpPr>
              <p:cNvPr id="68" name="Rectangle 6"/>
              <p:cNvSpPr/>
              <p:nvPr/>
            </p:nvSpPr>
            <p:spPr>
              <a:xfrm>
                <a:off x="3774813" y="2575383"/>
                <a:ext cx="1539000" cy="81111"/>
              </a:xfrm>
              <a:prstGeom prst="rect">
                <a:avLst/>
              </a:prstGeom>
              <a:solidFill>
                <a:srgbClr val="7CB554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68570" tIns="34287" rIns="68570" bIns="34287"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0" kern="0">
                  <a:solidFill>
                    <a:sysClr val="window" lastClr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Helvetica Neue"/>
                </a:endParaRPr>
              </a:p>
            </p:txBody>
          </p:sp>
          <p:sp>
            <p:nvSpPr>
              <p:cNvPr id="69" name="Rectangle 7"/>
              <p:cNvSpPr/>
              <p:nvPr/>
            </p:nvSpPr>
            <p:spPr>
              <a:xfrm>
                <a:off x="5324936" y="2575383"/>
                <a:ext cx="1539000" cy="81111"/>
              </a:xfrm>
              <a:prstGeom prst="rect">
                <a:avLst/>
              </a:prstGeom>
              <a:solidFill>
                <a:srgbClr val="FAC14D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68570" tIns="34287" rIns="68570" bIns="34287" rtlCol="0" anchor="ctr"/>
              <a:lstStyle/>
              <a:p>
                <a:pPr defTabSz="913765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0" kern="0">
                  <a:solidFill>
                    <a:sysClr val="window" lastClr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Helvetica Neue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92"/>
            <a:ext cx="9144000" cy="5150791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2979955" y="3463897"/>
            <a:ext cx="416623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项目背景及意义</a:t>
            </a:r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2750868" y="3302931"/>
            <a:ext cx="4551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470486" y="4135444"/>
            <a:ext cx="46735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470486" y="4135444"/>
            <a:ext cx="126636" cy="256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80460" y="167257"/>
            <a:ext cx="17830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390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4020202020204" pitchFamily="34" charset="0"/>
              </a:rPr>
              <a:t>项目背景及意义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5587663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27053" y="1393346"/>
            <a:ext cx="50687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</a:t>
            </a:r>
            <a:endParaRPr lang="bg-BG" sz="3200" dirty="0">
              <a:solidFill>
                <a:schemeClr val="bg1"/>
              </a:solidFill>
            </a:endParaRPr>
          </a:p>
        </p:txBody>
      </p:sp>
      <p:sp>
        <p:nvSpPr>
          <p:cNvPr id="7" name="Rectangle 24"/>
          <p:cNvSpPr/>
          <p:nvPr/>
        </p:nvSpPr>
        <p:spPr>
          <a:xfrm>
            <a:off x="2308991" y="2080913"/>
            <a:ext cx="50687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FontAwesome" pitchFamily="2" charset="0"/>
              </a:rPr>
              <a:t></a:t>
            </a:r>
            <a:endParaRPr lang="bg-BG" sz="3200">
              <a:solidFill>
                <a:schemeClr val="bg1"/>
              </a:solidFill>
            </a:endParaRPr>
          </a:p>
        </p:txBody>
      </p:sp>
      <p:sp>
        <p:nvSpPr>
          <p:cNvPr id="8" name="Rectangle 25"/>
          <p:cNvSpPr/>
          <p:nvPr/>
        </p:nvSpPr>
        <p:spPr>
          <a:xfrm>
            <a:off x="1529598" y="2091716"/>
            <a:ext cx="50687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FontAwesome" pitchFamily="2" charset="0"/>
              </a:rPr>
              <a:t></a:t>
            </a:r>
            <a:endParaRPr lang="bg-BG" sz="3200">
              <a:solidFill>
                <a:schemeClr val="bg1"/>
              </a:solidFill>
            </a:endParaRPr>
          </a:p>
        </p:txBody>
      </p:sp>
      <p:cxnSp>
        <p:nvCxnSpPr>
          <p:cNvPr id="17" name="Straight Arrow Connector 14"/>
          <p:cNvCxnSpPr/>
          <p:nvPr/>
        </p:nvCxnSpPr>
        <p:spPr>
          <a:xfrm flipH="1">
            <a:off x="1851718" y="1896579"/>
            <a:ext cx="137370" cy="233744"/>
          </a:xfrm>
          <a:prstGeom prst="straightConnector1">
            <a:avLst/>
          </a:prstGeom>
          <a:ln w="12700">
            <a:solidFill>
              <a:srgbClr val="F2F2F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53"/>
          <p:cNvCxnSpPr/>
          <p:nvPr/>
        </p:nvCxnSpPr>
        <p:spPr>
          <a:xfrm>
            <a:off x="2365238" y="1909596"/>
            <a:ext cx="137370" cy="233744"/>
          </a:xfrm>
          <a:prstGeom prst="straightConnector1">
            <a:avLst/>
          </a:prstGeom>
          <a:ln w="12700">
            <a:solidFill>
              <a:srgbClr val="F2F2F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54"/>
          <p:cNvCxnSpPr/>
          <p:nvPr/>
        </p:nvCxnSpPr>
        <p:spPr>
          <a:xfrm flipH="1">
            <a:off x="2014061" y="2503380"/>
            <a:ext cx="272523" cy="0"/>
          </a:xfrm>
          <a:prstGeom prst="straightConnector1">
            <a:avLst/>
          </a:prstGeom>
          <a:ln w="12700">
            <a:solidFill>
              <a:srgbClr val="F2F2F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8185" y="885190"/>
            <a:ext cx="766254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sym typeface="+mn-ea"/>
              </a:rPr>
              <a:t>       </a:t>
            </a:r>
            <a:r>
              <a:rPr lang="zh-CN" altLang="zh-CN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ea"/>
                <a:sym typeface="+mn-ea"/>
              </a:rPr>
              <a:t>在过去的几年里，人工智能成了一个无人不知的名词，是科技圈最热的技术；未来，这一趋势似乎要延续下去。现代教育体系大幅度几乎消灭了文盲，可学业有专攻，不是每一个完成大学学业的人都能写出一幅好春联。但现在只要打开页面，输入几个字的上联，该页面就会利用人工智能为我们撰写下联。该人工智能系统能够通过机器学习，了解到对仗、平仄韵律、承合转化修辞手法，并从对联语库中挑出一个春联（下联），再学习如何写出对联。</a:t>
            </a:r>
            <a:endParaRPr lang="zh-CN" altLang="zh-CN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微软雅黑" panose="020B0503020204020204" pitchFamily="34" charset="-122"/>
              <a:cs typeface="Open Sans" panose="020B0604020202020204" pitchFamily="34" charset="0"/>
              <a:sym typeface="+mn-ea"/>
            </a:endParaRPr>
          </a:p>
          <a:p>
            <a:endParaRPr lang="zh-CN" altLang="zh-CN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ea"/>
              <a:ea typeface="微软雅黑" panose="020B0503020204020204" pitchFamily="34" charset="-122"/>
              <a:cs typeface="Open Sans" panose="020B0604020202020204" pitchFamily="34" charset="0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294505" y="627380"/>
            <a:ext cx="822325" cy="46355"/>
            <a:chOff x="6746" y="1123"/>
            <a:chExt cx="1295" cy="73"/>
          </a:xfrm>
        </p:grpSpPr>
        <p:sp>
          <p:nvSpPr>
            <p:cNvPr id="64" name="Rectangle 5"/>
            <p:cNvSpPr/>
            <p:nvPr/>
          </p:nvSpPr>
          <p:spPr>
            <a:xfrm>
              <a:off x="6746" y="1123"/>
              <a:ext cx="322" cy="72"/>
            </a:xfrm>
            <a:prstGeom prst="rect">
              <a:avLst/>
            </a:prstGeom>
            <a:solidFill>
              <a:srgbClr val="1C949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67" name="Rectangle 8"/>
            <p:cNvSpPr/>
            <p:nvPr/>
          </p:nvSpPr>
          <p:spPr>
            <a:xfrm>
              <a:off x="7719" y="1123"/>
              <a:ext cx="322" cy="72"/>
            </a:xfrm>
            <a:prstGeom prst="rect">
              <a:avLst/>
            </a:prstGeom>
            <a:solidFill>
              <a:srgbClr val="F95647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68" name="Rectangle 6"/>
            <p:cNvSpPr/>
            <p:nvPr/>
          </p:nvSpPr>
          <p:spPr>
            <a:xfrm>
              <a:off x="7068" y="1124"/>
              <a:ext cx="322" cy="72"/>
            </a:xfrm>
            <a:prstGeom prst="rect">
              <a:avLst/>
            </a:prstGeom>
            <a:solidFill>
              <a:srgbClr val="7CB55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69" name="Rectangle 7"/>
            <p:cNvSpPr/>
            <p:nvPr/>
          </p:nvSpPr>
          <p:spPr>
            <a:xfrm>
              <a:off x="7392" y="1124"/>
              <a:ext cx="322" cy="72"/>
            </a:xfrm>
            <a:prstGeom prst="rect">
              <a:avLst/>
            </a:prstGeom>
            <a:solidFill>
              <a:srgbClr val="FAC14D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587663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680460" y="167257"/>
            <a:ext cx="17830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390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4020202020204" pitchFamily="34" charset="0"/>
              </a:rPr>
              <a:t>项目背景及意义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161155" y="627380"/>
            <a:ext cx="822325" cy="46355"/>
            <a:chOff x="6746" y="1123"/>
            <a:chExt cx="1295" cy="73"/>
          </a:xfrm>
        </p:grpSpPr>
        <p:sp>
          <p:nvSpPr>
            <p:cNvPr id="64" name="Rectangle 5"/>
            <p:cNvSpPr/>
            <p:nvPr/>
          </p:nvSpPr>
          <p:spPr>
            <a:xfrm>
              <a:off x="6746" y="1123"/>
              <a:ext cx="322" cy="72"/>
            </a:xfrm>
            <a:prstGeom prst="rect">
              <a:avLst/>
            </a:prstGeom>
            <a:solidFill>
              <a:srgbClr val="1C949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67" name="Rectangle 8"/>
            <p:cNvSpPr/>
            <p:nvPr/>
          </p:nvSpPr>
          <p:spPr>
            <a:xfrm>
              <a:off x="7719" y="1123"/>
              <a:ext cx="322" cy="72"/>
            </a:xfrm>
            <a:prstGeom prst="rect">
              <a:avLst/>
            </a:prstGeom>
            <a:solidFill>
              <a:srgbClr val="F95647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68" name="Rectangle 6"/>
            <p:cNvSpPr/>
            <p:nvPr/>
          </p:nvSpPr>
          <p:spPr>
            <a:xfrm>
              <a:off x="7068" y="1124"/>
              <a:ext cx="322" cy="72"/>
            </a:xfrm>
            <a:prstGeom prst="rect">
              <a:avLst/>
            </a:prstGeom>
            <a:solidFill>
              <a:srgbClr val="7CB55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69" name="Rectangle 7"/>
            <p:cNvSpPr/>
            <p:nvPr/>
          </p:nvSpPr>
          <p:spPr>
            <a:xfrm>
              <a:off x="7392" y="1124"/>
              <a:ext cx="322" cy="72"/>
            </a:xfrm>
            <a:prstGeom prst="rect">
              <a:avLst/>
            </a:prstGeom>
            <a:solidFill>
              <a:srgbClr val="FAC14D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240790" y="752475"/>
            <a:ext cx="686625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    </a:t>
            </a:r>
            <a:r>
              <a:rPr lang="zh-CN" altLang="zh-CN" sz="2400" b="1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该人工智能系统能够通过机器学习，了解到对仗、平仄韵律、承合转化修辞等手法，并从对联语库中挑出一个春联（下联），然后让用户了解到对联的规律，即可学习如何写出对联，模仿这些手法，让用户亲自学习到对联其中的奥妙，提高自己的文学水平。我们的产品，此时就能体现出优势了，我们有广大的备份库，一条对联，对应不止一条下联，这就能让广大文学爱好者更加体会到文学的博大精深，让他们自己去钻研深究，究竟哪条下联是上乘之作，在钻研的过程中，也能使用户学到很多东西。</a:t>
            </a:r>
            <a:endParaRPr lang="zh-CN" altLang="zh-CN" sz="2400" b="1" dirty="0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endParaRPr lang="zh-CN" altLang="en-US" sz="2400" b="1" dirty="0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endParaRPr lang="zh-CN" altLang="en-US" sz="2400" b="1" dirty="0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92"/>
            <a:ext cx="9144000" cy="5150791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2976145" y="3463897"/>
            <a:ext cx="417004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项目模块结构图</a:t>
            </a:r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2750868" y="3302931"/>
            <a:ext cx="4551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470486" y="4135444"/>
            <a:ext cx="46735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470486" y="4135444"/>
            <a:ext cx="126636" cy="256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587663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909060" y="167257"/>
            <a:ext cx="13258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390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4020202020204" pitchFamily="34" charset="0"/>
              </a:rPr>
              <a:t>结构模块图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161155" y="627380"/>
            <a:ext cx="822325" cy="46355"/>
            <a:chOff x="6746" y="1123"/>
            <a:chExt cx="1295" cy="73"/>
          </a:xfrm>
        </p:grpSpPr>
        <p:sp>
          <p:nvSpPr>
            <p:cNvPr id="23" name="Rectangle 5"/>
            <p:cNvSpPr/>
            <p:nvPr/>
          </p:nvSpPr>
          <p:spPr>
            <a:xfrm>
              <a:off x="6746" y="1123"/>
              <a:ext cx="322" cy="72"/>
            </a:xfrm>
            <a:prstGeom prst="rect">
              <a:avLst/>
            </a:prstGeom>
            <a:solidFill>
              <a:srgbClr val="1C949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26" name="Rectangle 8"/>
            <p:cNvSpPr/>
            <p:nvPr/>
          </p:nvSpPr>
          <p:spPr>
            <a:xfrm>
              <a:off x="7719" y="1123"/>
              <a:ext cx="322" cy="72"/>
            </a:xfrm>
            <a:prstGeom prst="rect">
              <a:avLst/>
            </a:prstGeom>
            <a:solidFill>
              <a:srgbClr val="F95647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27" name="Rectangle 6"/>
            <p:cNvSpPr/>
            <p:nvPr/>
          </p:nvSpPr>
          <p:spPr>
            <a:xfrm>
              <a:off x="7068" y="1124"/>
              <a:ext cx="322" cy="72"/>
            </a:xfrm>
            <a:prstGeom prst="rect">
              <a:avLst/>
            </a:prstGeom>
            <a:solidFill>
              <a:srgbClr val="7CB55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28" name="Rectangle 7"/>
            <p:cNvSpPr/>
            <p:nvPr/>
          </p:nvSpPr>
          <p:spPr>
            <a:xfrm>
              <a:off x="7392" y="1124"/>
              <a:ext cx="322" cy="72"/>
            </a:xfrm>
            <a:prstGeom prst="rect">
              <a:avLst/>
            </a:prstGeom>
            <a:solidFill>
              <a:srgbClr val="FAC14D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37895"/>
            <a:ext cx="6400800" cy="3267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92"/>
            <a:ext cx="9144000" cy="5150791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4049930" y="3463897"/>
            <a:ext cx="309626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2" rIns="91426" bIns="45712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  <a:r>
              <a:rPr 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2750868" y="3302931"/>
            <a:ext cx="4551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470486" y="4135444"/>
            <a:ext cx="46735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470486" y="4135444"/>
            <a:ext cx="126636" cy="256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587663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0" y="420271"/>
            <a:ext cx="355633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558577" y="1888827"/>
            <a:ext cx="5922169" cy="1764507"/>
            <a:chOff x="1442467" y="2295202"/>
            <a:chExt cx="5922169" cy="1764507"/>
          </a:xfrm>
        </p:grpSpPr>
        <p:cxnSp>
          <p:nvCxnSpPr>
            <p:cNvPr id="6" name="Straight Connector 6"/>
            <p:cNvCxnSpPr/>
            <p:nvPr/>
          </p:nvCxnSpPr>
          <p:spPr>
            <a:xfrm>
              <a:off x="1442467" y="3176265"/>
              <a:ext cx="520304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8"/>
            <p:cNvSpPr/>
            <p:nvPr/>
          </p:nvSpPr>
          <p:spPr>
            <a:xfrm>
              <a:off x="1955627" y="2833365"/>
              <a:ext cx="685800" cy="685800"/>
            </a:xfrm>
            <a:prstGeom prst="arc">
              <a:avLst>
                <a:gd name="adj1" fmla="val 5443411"/>
                <a:gd name="adj2" fmla="val 10945048"/>
              </a:avLst>
            </a:prstGeom>
            <a:ln w="38100">
              <a:solidFill>
                <a:srgbClr val="00B0F0"/>
              </a:solidFill>
              <a:prstDash val="sysDot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Arc 19"/>
            <p:cNvSpPr/>
            <p:nvPr/>
          </p:nvSpPr>
          <p:spPr>
            <a:xfrm>
              <a:off x="1955627" y="2833365"/>
              <a:ext cx="685800" cy="685800"/>
            </a:xfrm>
            <a:prstGeom prst="arc">
              <a:avLst>
                <a:gd name="adj1" fmla="val 16383431"/>
                <a:gd name="adj2" fmla="val 21595007"/>
              </a:avLst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9" name="Straight Connector 20"/>
            <p:cNvCxnSpPr/>
            <p:nvPr/>
          </p:nvCxnSpPr>
          <p:spPr>
            <a:xfrm>
              <a:off x="2314004" y="2295202"/>
              <a:ext cx="0" cy="547688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22"/>
            <p:cNvCxnSpPr/>
            <p:nvPr/>
          </p:nvCxnSpPr>
          <p:spPr>
            <a:xfrm>
              <a:off x="2627139" y="3176265"/>
              <a:ext cx="521494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4"/>
            <p:cNvCxnSpPr/>
            <p:nvPr/>
          </p:nvCxnSpPr>
          <p:spPr>
            <a:xfrm>
              <a:off x="3545110" y="3176265"/>
              <a:ext cx="520304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Arc 25"/>
            <p:cNvSpPr/>
            <p:nvPr/>
          </p:nvSpPr>
          <p:spPr>
            <a:xfrm>
              <a:off x="4058270" y="2833365"/>
              <a:ext cx="685800" cy="685800"/>
            </a:xfrm>
            <a:prstGeom prst="arc">
              <a:avLst>
                <a:gd name="adj1" fmla="val 5443411"/>
                <a:gd name="adj2" fmla="val 10945048"/>
              </a:avLst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3" name="Straight Connector 26"/>
            <p:cNvCxnSpPr/>
            <p:nvPr/>
          </p:nvCxnSpPr>
          <p:spPr>
            <a:xfrm>
              <a:off x="4403552" y="3510830"/>
              <a:ext cx="0" cy="548879"/>
            </a:xfrm>
            <a:prstGeom prst="line">
              <a:avLst/>
            </a:prstGeom>
            <a:ln w="38100">
              <a:solidFill>
                <a:srgbClr val="00B0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28"/>
            <p:cNvSpPr/>
            <p:nvPr/>
          </p:nvSpPr>
          <p:spPr>
            <a:xfrm>
              <a:off x="4058270" y="2833365"/>
              <a:ext cx="685800" cy="685800"/>
            </a:xfrm>
            <a:prstGeom prst="arc">
              <a:avLst>
                <a:gd name="adj1" fmla="val 16383431"/>
                <a:gd name="adj2" fmla="val 21595007"/>
              </a:avLst>
            </a:prstGeom>
            <a:ln w="38100">
              <a:solidFill>
                <a:srgbClr val="00B0F0"/>
              </a:solidFill>
              <a:prstDash val="sysDot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5" name="Straight Connector 31"/>
            <p:cNvCxnSpPr/>
            <p:nvPr/>
          </p:nvCxnSpPr>
          <p:spPr>
            <a:xfrm>
              <a:off x="4729783" y="3176265"/>
              <a:ext cx="521494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3"/>
            <p:cNvCxnSpPr/>
            <p:nvPr/>
          </p:nvCxnSpPr>
          <p:spPr>
            <a:xfrm>
              <a:off x="5658471" y="3176265"/>
              <a:ext cx="520303" cy="0"/>
            </a:xfrm>
            <a:prstGeom prst="line">
              <a:avLst/>
            </a:prstGeom>
            <a:ln w="38100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rc 34"/>
            <p:cNvSpPr/>
            <p:nvPr/>
          </p:nvSpPr>
          <p:spPr>
            <a:xfrm>
              <a:off x="6171629" y="2833365"/>
              <a:ext cx="685800" cy="685800"/>
            </a:xfrm>
            <a:prstGeom prst="arc">
              <a:avLst>
                <a:gd name="adj1" fmla="val 5443411"/>
                <a:gd name="adj2" fmla="val 10945048"/>
              </a:avLst>
            </a:prstGeom>
            <a:ln w="38100">
              <a:solidFill>
                <a:srgbClr val="00B0F0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Arc 37"/>
            <p:cNvSpPr/>
            <p:nvPr/>
          </p:nvSpPr>
          <p:spPr>
            <a:xfrm>
              <a:off x="6171629" y="2833365"/>
              <a:ext cx="685800" cy="685800"/>
            </a:xfrm>
            <a:prstGeom prst="arc">
              <a:avLst>
                <a:gd name="adj1" fmla="val 16383431"/>
                <a:gd name="adj2" fmla="val 21595007"/>
              </a:avLst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9" name="Straight Connector 38"/>
            <p:cNvCxnSpPr/>
            <p:nvPr/>
          </p:nvCxnSpPr>
          <p:spPr>
            <a:xfrm>
              <a:off x="6530008" y="2295202"/>
              <a:ext cx="0" cy="547688"/>
            </a:xfrm>
            <a:prstGeom prst="line">
              <a:avLst/>
            </a:prstGeom>
            <a:ln w="38100">
              <a:solidFill>
                <a:srgbClr val="00B0F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0"/>
            <p:cNvCxnSpPr/>
            <p:nvPr/>
          </p:nvCxnSpPr>
          <p:spPr>
            <a:xfrm>
              <a:off x="6843142" y="3176265"/>
              <a:ext cx="521494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1159718" y="1419721"/>
            <a:ext cx="6724650" cy="2699147"/>
            <a:chOff x="1043608" y="1826096"/>
            <a:chExt cx="6724650" cy="2699147"/>
          </a:xfrm>
          <a:solidFill>
            <a:srgbClr val="0070C0"/>
          </a:solidFill>
        </p:grpSpPr>
        <p:sp>
          <p:nvSpPr>
            <p:cNvPr id="22" name="Oval 2"/>
            <p:cNvSpPr/>
            <p:nvPr/>
          </p:nvSpPr>
          <p:spPr>
            <a:xfrm>
              <a:off x="1043608" y="2976240"/>
              <a:ext cx="398859" cy="3988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hangingPunct="1"/>
              <a:endParaRPr lang="en-US" altLang="zh-CN">
                <a:solidFill>
                  <a:srgbClr val="F2F2F2"/>
                </a:solidFill>
              </a:endParaRPr>
            </a:p>
          </p:txBody>
        </p:sp>
        <p:sp>
          <p:nvSpPr>
            <p:cNvPr id="23" name="Oval 21"/>
            <p:cNvSpPr/>
            <p:nvPr/>
          </p:nvSpPr>
          <p:spPr>
            <a:xfrm>
              <a:off x="2115170" y="1826096"/>
              <a:ext cx="398859" cy="3988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hangingPunct="1"/>
              <a:endParaRPr lang="en-US" altLang="zh-CN">
                <a:solidFill>
                  <a:srgbClr val="F2F2F2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154586" y="2979812"/>
              <a:ext cx="398860" cy="3988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hangingPunct="1"/>
              <a:endParaRPr lang="en-US" altLang="zh-CN">
                <a:solidFill>
                  <a:srgbClr val="F2F2F2"/>
                </a:solidFill>
              </a:endParaRPr>
            </a:p>
          </p:txBody>
        </p:sp>
        <p:sp>
          <p:nvSpPr>
            <p:cNvPr id="25" name="Oval 27"/>
            <p:cNvSpPr/>
            <p:nvPr/>
          </p:nvSpPr>
          <p:spPr>
            <a:xfrm>
              <a:off x="4201145" y="4126384"/>
              <a:ext cx="398859" cy="3988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hangingPunct="1"/>
              <a:endParaRPr lang="en-US" altLang="zh-CN">
                <a:solidFill>
                  <a:srgbClr val="F2F2F2"/>
                </a:solidFill>
              </a:endParaRPr>
            </a:p>
          </p:txBody>
        </p:sp>
        <p:sp>
          <p:nvSpPr>
            <p:cNvPr id="26" name="Oval 32"/>
            <p:cNvSpPr/>
            <p:nvPr/>
          </p:nvSpPr>
          <p:spPr>
            <a:xfrm>
              <a:off x="5257230" y="2979812"/>
              <a:ext cx="397669" cy="3988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hangingPunct="1"/>
              <a:endParaRPr lang="en-US" altLang="zh-CN">
                <a:solidFill>
                  <a:srgbClr val="F2F2F2"/>
                </a:solidFill>
              </a:endParaRPr>
            </a:p>
          </p:txBody>
        </p:sp>
        <p:sp>
          <p:nvSpPr>
            <p:cNvPr id="27" name="Oval 39"/>
            <p:cNvSpPr/>
            <p:nvPr/>
          </p:nvSpPr>
          <p:spPr>
            <a:xfrm>
              <a:off x="6331173" y="1826096"/>
              <a:ext cx="397669" cy="3988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hangingPunct="1"/>
              <a:endParaRPr lang="en-US" altLang="zh-CN">
                <a:solidFill>
                  <a:srgbClr val="F2F2F2"/>
                </a:solidFill>
              </a:endParaRPr>
            </a:p>
          </p:txBody>
        </p:sp>
        <p:sp>
          <p:nvSpPr>
            <p:cNvPr id="28" name="Oval 41"/>
            <p:cNvSpPr/>
            <p:nvPr/>
          </p:nvSpPr>
          <p:spPr>
            <a:xfrm>
              <a:off x="7369398" y="2979812"/>
              <a:ext cx="398860" cy="3988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eaLnBrk="1" hangingPunct="1"/>
              <a:endParaRPr lang="en-US" altLang="zh-CN">
                <a:solidFill>
                  <a:srgbClr val="F2F2F2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295755" y="2597423"/>
            <a:ext cx="256540" cy="31432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06733" y="2597423"/>
            <a:ext cx="256540" cy="31432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08186" y="2597423"/>
            <a:ext cx="256540" cy="31432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2" name="Arc 50"/>
          <p:cNvSpPr/>
          <p:nvPr/>
        </p:nvSpPr>
        <p:spPr>
          <a:xfrm>
            <a:off x="2186037" y="1373287"/>
            <a:ext cx="488156" cy="488156"/>
          </a:xfrm>
          <a:prstGeom prst="arc">
            <a:avLst>
              <a:gd name="adj1" fmla="val 12770549"/>
              <a:gd name="adj2" fmla="val 2991777"/>
            </a:avLst>
          </a:prstGeom>
          <a:ln w="25400">
            <a:solidFill>
              <a:srgbClr val="00B0F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Arc 51"/>
          <p:cNvSpPr/>
          <p:nvPr/>
        </p:nvSpPr>
        <p:spPr>
          <a:xfrm>
            <a:off x="6400849" y="1376859"/>
            <a:ext cx="489347" cy="488156"/>
          </a:xfrm>
          <a:prstGeom prst="arc">
            <a:avLst>
              <a:gd name="adj1" fmla="val 12770549"/>
              <a:gd name="adj2" fmla="val 2991777"/>
            </a:avLst>
          </a:prstGeom>
          <a:ln w="254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3311069" y="1201202"/>
            <a:ext cx="2448272" cy="1122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8390"/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将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couplet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数据解压，分别有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train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（用于存放上联数据）和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test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（用于存放下联数据）两个文件。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in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为上联，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out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为下联。在训练的过程中，会以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in\out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来显示，其中我们只需要对上联数据进行预处理。随后在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Resources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目录下修改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data_gen.sh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脚本内容，运行该脚本，实现数据生成。</a:t>
            </a:r>
            <a:endParaRPr lang="zh-CN" altLang="zh-CN" sz="1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微软雅黑" panose="020B0503020204020204" pitchFamily="34" charset="-122"/>
              <a:cs typeface="Open Sans" panose="020B0604020202020204" pitchFamily="34" charset="0"/>
              <a:sym typeface="+mn-ea"/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1257160" y="3476362"/>
            <a:ext cx="2448272" cy="353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l" defTabSz="1088390"/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首先做好数据收集的工作，然后下载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Tensor2Tensor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库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v1.2.9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版本。</a:t>
            </a:r>
            <a:endParaRPr lang="zh-CN" altLang="zh-CN" sz="1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微软雅黑" panose="020B0503020204020204" pitchFamily="34" charset="-122"/>
              <a:cs typeface="Open Sans" panose="020B0604020202020204" pitchFamily="34" charset="0"/>
              <a:sym typeface="+mn-ea"/>
            </a:endParaRPr>
          </a:p>
        </p:txBody>
      </p:sp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5436096" y="3476362"/>
            <a:ext cx="2448272" cy="8147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l" defTabSz="1088390"/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对其进行训练，创建一个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output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目录存放训练的结果。修改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train.sh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脚本的内容，修改</a:t>
            </a:r>
            <a:r>
              <a:rPr lang="en-US" altLang="zh-CN" sz="1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batch_size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的大小，然后运行脚本，就能完成数据处理。训练完成后，则在</a:t>
            </a:r>
            <a:r>
              <a:rPr lang="en-US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output</a:t>
            </a:r>
            <a:r>
              <a:rPr lang="zh-CN" altLang="zh-CN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目录下生成训练数据。</a:t>
            </a:r>
            <a:endParaRPr lang="zh-CN" altLang="zh-CN" sz="1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宋体" panose="02010600030101010101" pitchFamily="2" charset="-122"/>
              <a:ea typeface="微软雅黑" panose="020B0503020204020204" pitchFamily="34" charset="-122"/>
              <a:cs typeface="Open Sans" panose="020B0604020202020204" pitchFamily="34" charset="0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023360" y="167257"/>
            <a:ext cx="10972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390"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4020202020204" pitchFamily="34" charset="0"/>
              </a:rPr>
              <a:t>设计思路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161155" y="627380"/>
            <a:ext cx="822325" cy="46355"/>
            <a:chOff x="6746" y="1123"/>
            <a:chExt cx="1295" cy="73"/>
          </a:xfrm>
        </p:grpSpPr>
        <p:sp>
          <p:nvSpPr>
            <p:cNvPr id="51" name="Rectangle 5"/>
            <p:cNvSpPr/>
            <p:nvPr/>
          </p:nvSpPr>
          <p:spPr>
            <a:xfrm>
              <a:off x="6746" y="1123"/>
              <a:ext cx="322" cy="72"/>
            </a:xfrm>
            <a:prstGeom prst="rect">
              <a:avLst/>
            </a:prstGeom>
            <a:solidFill>
              <a:srgbClr val="1C949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52" name="Rectangle 8"/>
            <p:cNvSpPr/>
            <p:nvPr/>
          </p:nvSpPr>
          <p:spPr>
            <a:xfrm>
              <a:off x="7719" y="1123"/>
              <a:ext cx="322" cy="72"/>
            </a:xfrm>
            <a:prstGeom prst="rect">
              <a:avLst/>
            </a:prstGeom>
            <a:solidFill>
              <a:srgbClr val="F95647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53" name="Rectangle 6"/>
            <p:cNvSpPr/>
            <p:nvPr/>
          </p:nvSpPr>
          <p:spPr>
            <a:xfrm>
              <a:off x="7068" y="1124"/>
              <a:ext cx="322" cy="72"/>
            </a:xfrm>
            <a:prstGeom prst="rect">
              <a:avLst/>
            </a:prstGeom>
            <a:solidFill>
              <a:srgbClr val="7CB55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54" name="Rectangle 7"/>
            <p:cNvSpPr/>
            <p:nvPr/>
          </p:nvSpPr>
          <p:spPr>
            <a:xfrm>
              <a:off x="7392" y="1124"/>
              <a:ext cx="322" cy="72"/>
            </a:xfrm>
            <a:prstGeom prst="rect">
              <a:avLst/>
            </a:prstGeom>
            <a:solidFill>
              <a:srgbClr val="FAC14D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68570" tIns="34287" rIns="68570" bIns="34287" rtlCol="0" anchor="ctr"/>
            <a:lstStyle/>
            <a:p>
              <a:pPr defTabSz="913765" fontAlgn="auto">
                <a:spcBef>
                  <a:spcPts val="0"/>
                </a:spcBef>
                <a:spcAft>
                  <a:spcPts val="0"/>
                </a:spcAft>
              </a:pPr>
              <a:endParaRPr lang="en-US" sz="900" b="0" kern="0">
                <a:solidFill>
                  <a:sysClr val="window" lastClr="FFFFFF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 animBg="1"/>
      <p:bldP spid="33" grpId="0" animBg="1"/>
      <p:bldP spid="34" grpId="0"/>
      <p:bldP spid="35" grpId="0"/>
      <p:bldP spid="36" grpId="0"/>
      <p:bldP spid="49" grpId="0"/>
    </p:bldLst>
  </p:timing>
</p:sld>
</file>

<file path=ppt/theme/theme1.xml><?xml version="1.0" encoding="utf-8"?>
<a:theme xmlns:a="http://schemas.openxmlformats.org/drawingml/2006/main" name="Office 主题">
  <a:themeElements>
    <a:clrScheme name="花纹小清新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7862"/>
      </a:accent1>
      <a:accent2>
        <a:srgbClr val="B28743"/>
      </a:accent2>
      <a:accent3>
        <a:srgbClr val="92951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2">
      <a:majorFont>
        <a:latin typeface="方正兰亭黑_GBK"/>
        <a:ea typeface="方正兰亭黑_GBK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548</Words>
  <Application>Microsoft Office PowerPoint</Application>
  <PresentationFormat>全屏显示(16:9)</PresentationFormat>
  <Paragraphs>49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FontAwesome</vt:lpstr>
      <vt:lpstr>Roboto</vt:lpstr>
      <vt:lpstr>方正兰亭黑_GBK</vt:lpstr>
      <vt:lpstr>宋体</vt:lpstr>
      <vt:lpstr>微软雅黑</vt:lpstr>
      <vt:lpstr>微软雅黑 Light</vt:lpstr>
      <vt:lpstr>Arial</vt:lpstr>
      <vt:lpstr>Calibri</vt:lpstr>
      <vt:lpstr>Calibri Light</vt:lpstr>
      <vt:lpstr>Impact</vt:lpstr>
      <vt:lpstr>Niagara Engraved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王小王</dc:creator>
  <cp:lastModifiedBy>陈 剑波</cp:lastModifiedBy>
  <cp:revision>221</cp:revision>
  <dcterms:created xsi:type="dcterms:W3CDTF">2016-04-21T16:41:00Z</dcterms:created>
  <dcterms:modified xsi:type="dcterms:W3CDTF">2019-06-13T02:31:48Z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